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4"/>
  </p:notesMasterIdLst>
  <p:sldIdLst>
    <p:sldId id="256" r:id="rId2"/>
    <p:sldId id="327" r:id="rId3"/>
    <p:sldId id="345" r:id="rId4"/>
    <p:sldId id="287" r:id="rId5"/>
    <p:sldId id="288" r:id="rId6"/>
    <p:sldId id="289" r:id="rId7"/>
    <p:sldId id="290" r:id="rId8"/>
    <p:sldId id="295" r:id="rId9"/>
    <p:sldId id="291" r:id="rId10"/>
    <p:sldId id="292" r:id="rId11"/>
    <p:sldId id="342" r:id="rId12"/>
    <p:sldId id="293" r:id="rId13"/>
    <p:sldId id="294" r:id="rId14"/>
    <p:sldId id="296" r:id="rId15"/>
    <p:sldId id="343" r:id="rId16"/>
    <p:sldId id="300" r:id="rId17"/>
    <p:sldId id="301" r:id="rId18"/>
    <p:sldId id="302" r:id="rId19"/>
    <p:sldId id="344" r:id="rId20"/>
    <p:sldId id="306" r:id="rId21"/>
    <p:sldId id="297" r:id="rId22"/>
    <p:sldId id="304" r:id="rId23"/>
    <p:sldId id="329" r:id="rId24"/>
    <p:sldId id="305" r:id="rId25"/>
    <p:sldId id="307" r:id="rId26"/>
    <p:sldId id="308" r:id="rId27"/>
    <p:sldId id="339" r:id="rId28"/>
    <p:sldId id="340" r:id="rId29"/>
    <p:sldId id="309" r:id="rId30"/>
    <p:sldId id="310" r:id="rId31"/>
    <p:sldId id="311" r:id="rId32"/>
    <p:sldId id="312" r:id="rId33"/>
    <p:sldId id="341" r:id="rId34"/>
    <p:sldId id="313" r:id="rId35"/>
    <p:sldId id="314" r:id="rId36"/>
    <p:sldId id="331" r:id="rId37"/>
    <p:sldId id="315" r:id="rId38"/>
    <p:sldId id="334" r:id="rId39"/>
    <p:sldId id="332" r:id="rId40"/>
    <p:sldId id="317" r:id="rId41"/>
    <p:sldId id="318" r:id="rId42"/>
    <p:sldId id="333" r:id="rId43"/>
    <p:sldId id="346" r:id="rId44"/>
    <p:sldId id="337" r:id="rId45"/>
    <p:sldId id="320" r:id="rId46"/>
    <p:sldId id="335" r:id="rId47"/>
    <p:sldId id="336" r:id="rId48"/>
    <p:sldId id="338" r:id="rId49"/>
    <p:sldId id="321" r:id="rId50"/>
    <p:sldId id="323" r:id="rId51"/>
    <p:sldId id="330" r:id="rId52"/>
    <p:sldId id="32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>
      <p:cViewPr varScale="1">
        <p:scale>
          <a:sx n="87" d="100"/>
          <a:sy n="87" d="100"/>
        </p:scale>
        <p:origin x="-1229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4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0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9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9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10.png"/><Relationship Id="rId7" Type="http://schemas.openxmlformats.org/officeDocument/2006/relationships/image" Target="../media/image102.png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1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940.png"/><Relationship Id="rId10" Type="http://schemas.openxmlformats.org/officeDocument/2006/relationships/image" Target="../media/image105.png"/><Relationship Id="rId4" Type="http://schemas.openxmlformats.org/officeDocument/2006/relationships/image" Target="../media/image930.png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png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50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1.png"/><Relationship Id="rId4" Type="http://schemas.openxmlformats.org/officeDocument/2006/relationships/image" Target="../media/image12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0.png"/><Relationship Id="rId4" Type="http://schemas.openxmlformats.org/officeDocument/2006/relationships/image" Target="../media/image12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0" Type="http://schemas.openxmlformats.org/officeDocument/2006/relationships/image" Target="../media/image146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4038600"/>
            <a:ext cx="6477000" cy="1828800"/>
          </a:xfrm>
        </p:spPr>
        <p:txBody>
          <a:bodyPr>
            <a:normAutofit/>
          </a:bodyPr>
          <a:lstStyle/>
          <a:p>
            <a:r>
              <a:rPr lang="en-US" dirty="0"/>
              <a:t>3. Vector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629" y="304800"/>
            <a:ext cx="560474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36276" y="5900681"/>
            <a:ext cx="3293324" cy="8913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0523" y="1699466"/>
            <a:ext cx="487015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 Products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742807"/>
            <a:ext cx="315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Scalar Triple Product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310287"/>
            <a:ext cx="3148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Vector Triple Product</a:t>
            </a:r>
          </a:p>
        </p:txBody>
      </p: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2200" y="5280866"/>
            <a:ext cx="431800" cy="304800"/>
          </a:xfrm>
          <a:prstGeom prst="rect">
            <a:avLst/>
          </a:prstGeom>
        </p:spPr>
      </p:pic>
      <p:pic>
        <p:nvPicPr>
          <p:cNvPr id="922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" y="2392665"/>
            <a:ext cx="3657600" cy="31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" y="2881262"/>
            <a:ext cx="3429000" cy="100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966491"/>
            <a:ext cx="3886200" cy="8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6347666"/>
            <a:ext cx="2743200" cy="28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936276" y="5977016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Orthogonal coordinate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1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Coordinate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2723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Differential length 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769554"/>
            <a:ext cx="2685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Differential area vectors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71744"/>
            <a:ext cx="5590568" cy="1052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972" y="4267200"/>
            <a:ext cx="503936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5887" y="3048000"/>
            <a:ext cx="3948113" cy="297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447800"/>
            <a:ext cx="5410200" cy="348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Cylindrical Coordinate System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896196"/>
            <a:ext cx="5988320" cy="190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488926"/>
            <a:ext cx="4419600" cy="112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连接符 6"/>
          <p:cNvCxnSpPr/>
          <p:nvPr/>
        </p:nvCxnSpPr>
        <p:spPr>
          <a:xfrm>
            <a:off x="1981200" y="6188026"/>
            <a:ext cx="4038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6200" y="6491238"/>
            <a:ext cx="5943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200" y="6797626"/>
            <a:ext cx="5715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Cylindrical Coordinate System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1524000"/>
            <a:ext cx="487324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1" y="4840193"/>
            <a:ext cx="4876799" cy="1865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3986" y="1600200"/>
            <a:ext cx="378381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Cylindrical coordinate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Differential area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Differential volume</a:t>
            </a:r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49" y="2209800"/>
            <a:ext cx="44577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029200"/>
            <a:ext cx="32480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73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855"/>
            <a:ext cx="462725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870364"/>
            <a:ext cx="477345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074276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9281" y="1828800"/>
            <a:ext cx="4683937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49499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Spherical Coordinate System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1362" y="0"/>
            <a:ext cx="3632638" cy="327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3706" y="3276601"/>
            <a:ext cx="3759929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419" y="2209800"/>
            <a:ext cx="548670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Spherical coordinate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Differential length, area and volume vectors</a:t>
            </a:r>
            <a:endParaRPr lang="zh-CN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97" y="2209800"/>
            <a:ext cx="45148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8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</a:t>
            </a:r>
            <a:r>
              <a:rPr lang="en-US" altLang="zh-CN" dirty="0" smtClean="0"/>
              <a:t>Vector Analysis</a:t>
            </a:r>
            <a:endParaRPr lang="en-US" dirty="0"/>
          </a:p>
        </p:txBody>
      </p:sp>
      <p:pic>
        <p:nvPicPr>
          <p:cNvPr id="4" name="Content Placeholder 3" descr="cont3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133" b="-25133"/>
          <a:stretch>
            <a:fillRect/>
          </a:stretch>
        </p:blipFill>
        <p:spPr>
          <a:xfrm>
            <a:off x="304800" y="1219200"/>
            <a:ext cx="8531352" cy="4704203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2400" y="1143000"/>
            <a:ext cx="762000" cy="6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487" y="0"/>
            <a:ext cx="42541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0"/>
            <a:ext cx="4800600" cy="181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02563"/>
            <a:ext cx="4229951" cy="495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92909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18" y="0"/>
            <a:ext cx="87456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4648200" y="1981200"/>
            <a:ext cx="16764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724400" y="1143000"/>
            <a:ext cx="14478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2">
            <a:extLst>
              <a:ext uri="{FF2B5EF4-FFF2-40B4-BE49-F238E27FC236}">
                <a16:creationId xmlns:a16="http://schemas.microsoft.com/office/drawing/2014/main" xmlns="" id="{B1F8A108-2F9C-410F-AF52-B184E4E25B9F}"/>
              </a:ext>
            </a:extLst>
          </p:cNvPr>
          <p:cNvSpPr/>
          <p:nvPr/>
        </p:nvSpPr>
        <p:spPr>
          <a:xfrm>
            <a:off x="6812280" y="1981200"/>
            <a:ext cx="16764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3">
            <a:extLst>
              <a:ext uri="{FF2B5EF4-FFF2-40B4-BE49-F238E27FC236}">
                <a16:creationId xmlns:a16="http://schemas.microsoft.com/office/drawing/2014/main" xmlns="" id="{DB3911E5-94E3-43F7-8698-50AD6160CCBD}"/>
              </a:ext>
            </a:extLst>
          </p:cNvPr>
          <p:cNvSpPr/>
          <p:nvPr/>
        </p:nvSpPr>
        <p:spPr>
          <a:xfrm>
            <a:off x="6888480" y="1143000"/>
            <a:ext cx="1600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Brief 5:  </a:t>
            </a:r>
            <a:r>
              <a:rPr lang="en-US" dirty="0">
                <a:solidFill>
                  <a:srgbClr val="FF0000"/>
                </a:solidFill>
              </a:rPr>
              <a:t>GPS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5225" y="6324600"/>
            <a:ext cx="465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does a GPS receiver determine its location?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2195201"/>
            <a:ext cx="8982075" cy="376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GPS: </a:t>
            </a:r>
            <a:r>
              <a:rPr lang="en-US" altLang="zh-CN" dirty="0">
                <a:solidFill>
                  <a:srgbClr val="FF0000"/>
                </a:solidFill>
              </a:rPr>
              <a:t>Three Segments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Space segment</a:t>
            </a:r>
            <a:r>
              <a:rPr lang="en-US" sz="2400" dirty="0"/>
              <a:t>: 24 satellites (now 32) on six orbital planes at 20200 km altitude, circling Earth every 12 hours, transmitting continuous coded signals at 1.57542 and 1.22760 GHz</a:t>
            </a:r>
          </a:p>
          <a:p>
            <a:r>
              <a:rPr lang="en-US" sz="2400" dirty="0">
                <a:solidFill>
                  <a:srgbClr val="FF0000"/>
                </a:solidFill>
              </a:rPr>
              <a:t>User segment</a:t>
            </a:r>
            <a:r>
              <a:rPr lang="en-US" sz="2400" dirty="0"/>
              <a:t>: receivers, receiving and processing signals from multiple satellite signals, have many channels to monitor multiple satellites and distinguish them via special codes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Control segment</a:t>
            </a:r>
            <a:r>
              <a:rPr lang="en-US" sz="2400" dirty="0"/>
              <a:t>: distributed around the world, monitoring the satellites and updating their precise orbital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698459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GPS: </a:t>
            </a:r>
            <a:r>
              <a:rPr lang="en-US" dirty="0">
                <a:solidFill>
                  <a:srgbClr val="FF0000"/>
                </a:solidFill>
              </a:rPr>
              <a:t>Minimum of 4 Satellites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362" y="1905000"/>
                <a:ext cx="43815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: location of receiver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Also unknown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0070C0"/>
                    </a:solidFill>
                  </a:rPr>
                  <a:t>time offset</a:t>
                </a:r>
                <a:r>
                  <a:rPr lang="en-US" dirty="0"/>
                  <a:t> of receiver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Quantities known with high precision</a:t>
                </a:r>
                <a:r>
                  <a:rPr lang="en-US" dirty="0"/>
                  <a:t>: locations of satellites and their atomic clocks (satellites use expensive high precision clocks, whereas receivers do not)</a:t>
                </a:r>
              </a:p>
              <a:p>
                <a:endParaRPr lang="en-US" dirty="0"/>
              </a:p>
              <a:p>
                <a:r>
                  <a:rPr lang="en-US" dirty="0"/>
                  <a:t>Solving for 4 unknowns requires at least 4 equations (four satellites)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2" y="1905000"/>
                <a:ext cx="4381500" cy="2862322"/>
              </a:xfrm>
              <a:prstGeom prst="rect">
                <a:avLst/>
              </a:prstGeom>
              <a:blipFill>
                <a:blip r:embed="rId2"/>
                <a:stretch>
                  <a:fillRect l="-1252" t="-1279" r="-1669" b="-2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046" y="5105400"/>
            <a:ext cx="4648200" cy="12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5778" y="1600200"/>
            <a:ext cx="431304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Coordinate Transformations: </a:t>
            </a:r>
            <a:r>
              <a:rPr lang="en-US" dirty="0">
                <a:solidFill>
                  <a:srgbClr val="FF0000"/>
                </a:solidFill>
              </a:rPr>
              <a:t>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To solve a problem, we select the coordinate system that best fits its geometry</a:t>
            </a:r>
          </a:p>
          <a:p>
            <a:r>
              <a:rPr lang="en-US" sz="2400" dirty="0"/>
              <a:t>Sometimes we need to transform between coordinate systems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865428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479713"/>
            <a:ext cx="4376738" cy="145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Coordinate Transformations: </a:t>
            </a:r>
            <a:r>
              <a:rPr lang="en-US" dirty="0">
                <a:solidFill>
                  <a:srgbClr val="FF0000"/>
                </a:solidFill>
              </a:rPr>
              <a:t>Unit Vectors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043" y="1676400"/>
            <a:ext cx="41508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790700"/>
            <a:ext cx="2762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0" y="2252404"/>
            <a:ext cx="2743200" cy="49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1075" y="3048000"/>
            <a:ext cx="27717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029200"/>
            <a:ext cx="386914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419600" y="4572000"/>
            <a:ext cx="1540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For Vectors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06283" y="6159137"/>
            <a:ext cx="194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It is projection!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From Cartesian to Spherical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4610966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2438400"/>
            <a:ext cx="27908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28475"/>
            <a:ext cx="2090966" cy="15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791200" y="1752600"/>
            <a:ext cx="2068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For coordinates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34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From Cartesian to Spherical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4610966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791200" y="1752600"/>
            <a:ext cx="2006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For unit vectors</a:t>
            </a:r>
            <a:endParaRPr lang="zh-CN" altLang="en-US" sz="24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50" y="2286000"/>
            <a:ext cx="43624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50" y="2890648"/>
            <a:ext cx="4495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50" y="3508796"/>
            <a:ext cx="4286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50" y="4343400"/>
            <a:ext cx="44481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92909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92" y="152400"/>
            <a:ext cx="9151384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Vector basics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191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25106"/>
            <a:ext cx="9144001" cy="343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24691"/>
          <a:stretch/>
        </p:blipFill>
        <p:spPr bwMode="auto">
          <a:xfrm>
            <a:off x="0" y="289903"/>
            <a:ext cx="4953000" cy="625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953000" y="3616977"/>
            <a:ext cx="40386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ex8.3bc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2183" y="4052218"/>
            <a:ext cx="1671418" cy="10412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6660" y="3693177"/>
            <a:ext cx="191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relations: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6061" y="508322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Leads to: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60" y="914400"/>
            <a:ext cx="4061812" cy="20042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183" y="5452558"/>
            <a:ext cx="3615872" cy="9286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2 Points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clrChange>
              <a:clrFrom>
                <a:srgbClr val="CED3E1"/>
              </a:clrFrom>
              <a:clrTo>
                <a:srgbClr val="CED3E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1612" y="1587500"/>
            <a:ext cx="65913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CED3E1"/>
              </a:clrFrom>
              <a:clrTo>
                <a:srgbClr val="CED3E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6375" y="2667000"/>
            <a:ext cx="65246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ED3E1"/>
              </a:clrFrom>
              <a:clrTo>
                <a:srgbClr val="CED3E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1612" y="4946650"/>
            <a:ext cx="58578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Gradient, divergence, curl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3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4419600" cy="990600"/>
          </a:xfrm>
        </p:spPr>
        <p:txBody>
          <a:bodyPr>
            <a:noAutofit/>
          </a:bodyPr>
          <a:lstStyle/>
          <a:p>
            <a:r>
              <a:rPr lang="en-US" sz="3200" dirty="0"/>
              <a:t>Gradient of A Scalar Field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81" y="1600200"/>
            <a:ext cx="387176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5517" y="76200"/>
            <a:ext cx="5218483" cy="320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411386"/>
            <a:ext cx="5114925" cy="314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0" y="33528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352800"/>
                <a:ext cx="1066800" cy="461665"/>
              </a:xfrm>
              <a:prstGeom prst="rect">
                <a:avLst/>
              </a:prstGeom>
              <a:blipFill>
                <a:blip r:embed="rId5"/>
                <a:stretch>
                  <a:fillRect l="-1143" r="-3085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343400" y="315932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Define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990600"/>
          </a:xfrm>
        </p:spPr>
        <p:txBody>
          <a:bodyPr/>
          <a:lstStyle/>
          <a:p>
            <a:r>
              <a:rPr lang="en-US" dirty="0"/>
              <a:t>Gradient ( cont.)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62484"/>
          <a:stretch/>
        </p:blipFill>
        <p:spPr bwMode="auto">
          <a:xfrm>
            <a:off x="4476" y="1524000"/>
            <a:ext cx="456752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647" y="152400"/>
            <a:ext cx="460135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1" y="5356463"/>
            <a:ext cx="3886200" cy="104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7368" y="2755392"/>
                <a:ext cx="263238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8" y="2755392"/>
                <a:ext cx="2632387" cy="525913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638" y="3352800"/>
                <a:ext cx="42672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directional derivative </a:t>
                </a:r>
                <a:r>
                  <a:rPr lang="en-US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dl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projection of the gradient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So the directional derivative gets its maximum value when the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same as the direction of the gradient. Put this in another way, </a:t>
                </a:r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magnitude of the gradient is the maximum value of the directional derivative and the function varies fastest on its direction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8" y="3352800"/>
                <a:ext cx="4267200" cy="1815882"/>
              </a:xfrm>
              <a:prstGeom prst="rect">
                <a:avLst/>
              </a:prstGeom>
              <a:blipFill rotWithShape="1">
                <a:blip r:embed="rId7"/>
                <a:stretch>
                  <a:fillRect l="-714" t="-1007" r="-185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007631"/>
              </p:ext>
            </p:extLst>
          </p:nvPr>
        </p:nvGraphicFramePr>
        <p:xfrm>
          <a:off x="1524000" y="5356463"/>
          <a:ext cx="184404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Equation" r:id="rId8" imgW="977760" imgH="444240" progId="Equation.DSMT4">
                  <p:embed/>
                </p:oleObj>
              </mc:Choice>
              <mc:Fallback>
                <p:oleObj name="Equation" r:id="rId8" imgW="9777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0" y="5356463"/>
                        <a:ext cx="1844040" cy="838200"/>
                      </a:xfrm>
                      <a:prstGeom prst="rect">
                        <a:avLst/>
                      </a:prstGeom>
                      <a:ln w="38100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/>
          <p:cNvSpPr/>
          <p:nvPr/>
        </p:nvSpPr>
        <p:spPr>
          <a:xfrm>
            <a:off x="2806458" y="4349481"/>
            <a:ext cx="1325880" cy="1581912"/>
          </a:xfrm>
          <a:custGeom>
            <a:avLst/>
            <a:gdLst>
              <a:gd name="connsiteX0" fmla="*/ 201168 w 1325880"/>
              <a:gd name="connsiteY0" fmla="*/ 109728 h 1581912"/>
              <a:gd name="connsiteX1" fmla="*/ 201168 w 1325880"/>
              <a:gd name="connsiteY1" fmla="*/ 109728 h 1581912"/>
              <a:gd name="connsiteX2" fmla="*/ 237744 w 1325880"/>
              <a:gd name="connsiteY2" fmla="*/ 36576 h 1581912"/>
              <a:gd name="connsiteX3" fmla="*/ 292608 w 1325880"/>
              <a:gd name="connsiteY3" fmla="*/ 27432 h 1581912"/>
              <a:gd name="connsiteX4" fmla="*/ 475488 w 1325880"/>
              <a:gd name="connsiteY4" fmla="*/ 0 h 1581912"/>
              <a:gd name="connsiteX5" fmla="*/ 704088 w 1325880"/>
              <a:gd name="connsiteY5" fmla="*/ 9144 h 1581912"/>
              <a:gd name="connsiteX6" fmla="*/ 740664 w 1325880"/>
              <a:gd name="connsiteY6" fmla="*/ 27432 h 1581912"/>
              <a:gd name="connsiteX7" fmla="*/ 786384 w 1325880"/>
              <a:gd name="connsiteY7" fmla="*/ 54864 h 1581912"/>
              <a:gd name="connsiteX8" fmla="*/ 813816 w 1325880"/>
              <a:gd name="connsiteY8" fmla="*/ 73152 h 1581912"/>
              <a:gd name="connsiteX9" fmla="*/ 850392 w 1325880"/>
              <a:gd name="connsiteY9" fmla="*/ 82296 h 1581912"/>
              <a:gd name="connsiteX10" fmla="*/ 877824 w 1325880"/>
              <a:gd name="connsiteY10" fmla="*/ 91440 h 1581912"/>
              <a:gd name="connsiteX11" fmla="*/ 932688 w 1325880"/>
              <a:gd name="connsiteY11" fmla="*/ 118872 h 1581912"/>
              <a:gd name="connsiteX12" fmla="*/ 960120 w 1325880"/>
              <a:gd name="connsiteY12" fmla="*/ 137160 h 1581912"/>
              <a:gd name="connsiteX13" fmla="*/ 996696 w 1325880"/>
              <a:gd name="connsiteY13" fmla="*/ 146304 h 1581912"/>
              <a:gd name="connsiteX14" fmla="*/ 1060704 w 1325880"/>
              <a:gd name="connsiteY14" fmla="*/ 192024 h 1581912"/>
              <a:gd name="connsiteX15" fmla="*/ 1152144 w 1325880"/>
              <a:gd name="connsiteY15" fmla="*/ 256032 h 1581912"/>
              <a:gd name="connsiteX16" fmla="*/ 1188720 w 1325880"/>
              <a:gd name="connsiteY16" fmla="*/ 292608 h 1581912"/>
              <a:gd name="connsiteX17" fmla="*/ 1207008 w 1325880"/>
              <a:gd name="connsiteY17" fmla="*/ 338328 h 1581912"/>
              <a:gd name="connsiteX18" fmla="*/ 1252728 w 1325880"/>
              <a:gd name="connsiteY18" fmla="*/ 402336 h 1581912"/>
              <a:gd name="connsiteX19" fmla="*/ 1271016 w 1325880"/>
              <a:gd name="connsiteY19" fmla="*/ 448056 h 1581912"/>
              <a:gd name="connsiteX20" fmla="*/ 1289304 w 1325880"/>
              <a:gd name="connsiteY20" fmla="*/ 484632 h 1581912"/>
              <a:gd name="connsiteX21" fmla="*/ 1307592 w 1325880"/>
              <a:gd name="connsiteY21" fmla="*/ 585216 h 1581912"/>
              <a:gd name="connsiteX22" fmla="*/ 1316736 w 1325880"/>
              <a:gd name="connsiteY22" fmla="*/ 621792 h 1581912"/>
              <a:gd name="connsiteX23" fmla="*/ 1325880 w 1325880"/>
              <a:gd name="connsiteY23" fmla="*/ 685800 h 1581912"/>
              <a:gd name="connsiteX24" fmla="*/ 1316736 w 1325880"/>
              <a:gd name="connsiteY24" fmla="*/ 1124712 h 1581912"/>
              <a:gd name="connsiteX25" fmla="*/ 1289304 w 1325880"/>
              <a:gd name="connsiteY25" fmla="*/ 1243584 h 1581912"/>
              <a:gd name="connsiteX26" fmla="*/ 1261872 w 1325880"/>
              <a:gd name="connsiteY26" fmla="*/ 1271016 h 1581912"/>
              <a:gd name="connsiteX27" fmla="*/ 1243584 w 1325880"/>
              <a:gd name="connsiteY27" fmla="*/ 1298448 h 1581912"/>
              <a:gd name="connsiteX28" fmla="*/ 1216152 w 1325880"/>
              <a:gd name="connsiteY28" fmla="*/ 1316736 h 1581912"/>
              <a:gd name="connsiteX29" fmla="*/ 1188720 w 1325880"/>
              <a:gd name="connsiteY29" fmla="*/ 1344168 h 1581912"/>
              <a:gd name="connsiteX30" fmla="*/ 1133856 w 1325880"/>
              <a:gd name="connsiteY30" fmla="*/ 1380744 h 1581912"/>
              <a:gd name="connsiteX31" fmla="*/ 1106424 w 1325880"/>
              <a:gd name="connsiteY31" fmla="*/ 1399032 h 1581912"/>
              <a:gd name="connsiteX32" fmla="*/ 1051560 w 1325880"/>
              <a:gd name="connsiteY32" fmla="*/ 1463040 h 1581912"/>
              <a:gd name="connsiteX33" fmla="*/ 1033272 w 1325880"/>
              <a:gd name="connsiteY33" fmla="*/ 1490472 h 1581912"/>
              <a:gd name="connsiteX34" fmla="*/ 996696 w 1325880"/>
              <a:gd name="connsiteY34" fmla="*/ 1527048 h 1581912"/>
              <a:gd name="connsiteX35" fmla="*/ 941832 w 1325880"/>
              <a:gd name="connsiteY35" fmla="*/ 1554480 h 1581912"/>
              <a:gd name="connsiteX36" fmla="*/ 914400 w 1325880"/>
              <a:gd name="connsiteY36" fmla="*/ 1572768 h 1581912"/>
              <a:gd name="connsiteX37" fmla="*/ 795528 w 1325880"/>
              <a:gd name="connsiteY37" fmla="*/ 1581912 h 1581912"/>
              <a:gd name="connsiteX38" fmla="*/ 365760 w 1325880"/>
              <a:gd name="connsiteY38" fmla="*/ 1572768 h 1581912"/>
              <a:gd name="connsiteX39" fmla="*/ 320040 w 1325880"/>
              <a:gd name="connsiteY39" fmla="*/ 1563624 h 1581912"/>
              <a:gd name="connsiteX40" fmla="*/ 246888 w 1325880"/>
              <a:gd name="connsiteY40" fmla="*/ 1545336 h 1581912"/>
              <a:gd name="connsiteX41" fmla="*/ 219456 w 1325880"/>
              <a:gd name="connsiteY41" fmla="*/ 1527048 h 1581912"/>
              <a:gd name="connsiteX42" fmla="*/ 146304 w 1325880"/>
              <a:gd name="connsiteY42" fmla="*/ 1490472 h 1581912"/>
              <a:gd name="connsiteX43" fmla="*/ 73152 w 1325880"/>
              <a:gd name="connsiteY43" fmla="*/ 1417320 h 1581912"/>
              <a:gd name="connsiteX44" fmla="*/ 73152 w 1325880"/>
              <a:gd name="connsiteY44" fmla="*/ 1307592 h 1581912"/>
              <a:gd name="connsiteX45" fmla="*/ 100584 w 1325880"/>
              <a:gd name="connsiteY45" fmla="*/ 1289304 h 1581912"/>
              <a:gd name="connsiteX46" fmla="*/ 137160 w 1325880"/>
              <a:gd name="connsiteY46" fmla="*/ 1261872 h 1581912"/>
              <a:gd name="connsiteX47" fmla="*/ 146304 w 1325880"/>
              <a:gd name="connsiteY47" fmla="*/ 1234440 h 1581912"/>
              <a:gd name="connsiteX48" fmla="*/ 164592 w 1325880"/>
              <a:gd name="connsiteY48" fmla="*/ 1207008 h 1581912"/>
              <a:gd name="connsiteX49" fmla="*/ 173736 w 1325880"/>
              <a:gd name="connsiteY49" fmla="*/ 1152144 h 1581912"/>
              <a:gd name="connsiteX50" fmla="*/ 201168 w 1325880"/>
              <a:gd name="connsiteY50" fmla="*/ 1088136 h 1581912"/>
              <a:gd name="connsiteX51" fmla="*/ 210312 w 1325880"/>
              <a:gd name="connsiteY51" fmla="*/ 996696 h 1581912"/>
              <a:gd name="connsiteX52" fmla="*/ 219456 w 1325880"/>
              <a:gd name="connsiteY52" fmla="*/ 969264 h 1581912"/>
              <a:gd name="connsiteX53" fmla="*/ 228600 w 1325880"/>
              <a:gd name="connsiteY53" fmla="*/ 923544 h 1581912"/>
              <a:gd name="connsiteX54" fmla="*/ 210312 w 1325880"/>
              <a:gd name="connsiteY54" fmla="*/ 749808 h 1581912"/>
              <a:gd name="connsiteX55" fmla="*/ 201168 w 1325880"/>
              <a:gd name="connsiteY55" fmla="*/ 722376 h 1581912"/>
              <a:gd name="connsiteX56" fmla="*/ 173736 w 1325880"/>
              <a:gd name="connsiteY56" fmla="*/ 704088 h 1581912"/>
              <a:gd name="connsiteX57" fmla="*/ 128016 w 1325880"/>
              <a:gd name="connsiteY57" fmla="*/ 658368 h 1581912"/>
              <a:gd name="connsiteX58" fmla="*/ 109728 w 1325880"/>
              <a:gd name="connsiteY58" fmla="*/ 630936 h 1581912"/>
              <a:gd name="connsiteX59" fmla="*/ 82296 w 1325880"/>
              <a:gd name="connsiteY59" fmla="*/ 594360 h 1581912"/>
              <a:gd name="connsiteX60" fmla="*/ 54864 w 1325880"/>
              <a:gd name="connsiteY60" fmla="*/ 566928 h 1581912"/>
              <a:gd name="connsiteX61" fmla="*/ 18288 w 1325880"/>
              <a:gd name="connsiteY61" fmla="*/ 484632 h 1581912"/>
              <a:gd name="connsiteX62" fmla="*/ 0 w 1325880"/>
              <a:gd name="connsiteY62" fmla="*/ 448056 h 1581912"/>
              <a:gd name="connsiteX63" fmla="*/ 18288 w 1325880"/>
              <a:gd name="connsiteY63" fmla="*/ 301752 h 1581912"/>
              <a:gd name="connsiteX64" fmla="*/ 27432 w 1325880"/>
              <a:gd name="connsiteY64" fmla="*/ 265176 h 1581912"/>
              <a:gd name="connsiteX65" fmla="*/ 45720 w 1325880"/>
              <a:gd name="connsiteY65" fmla="*/ 237744 h 1581912"/>
              <a:gd name="connsiteX66" fmla="*/ 82296 w 1325880"/>
              <a:gd name="connsiteY66" fmla="*/ 155448 h 1581912"/>
              <a:gd name="connsiteX67" fmla="*/ 137160 w 1325880"/>
              <a:gd name="connsiteY67" fmla="*/ 128016 h 1581912"/>
              <a:gd name="connsiteX68" fmla="*/ 201168 w 1325880"/>
              <a:gd name="connsiteY68" fmla="*/ 109728 h 158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325880" h="1581912">
                <a:moveTo>
                  <a:pt x="201168" y="109728"/>
                </a:moveTo>
                <a:lnTo>
                  <a:pt x="201168" y="109728"/>
                </a:lnTo>
                <a:cubicBezTo>
                  <a:pt x="213360" y="85344"/>
                  <a:pt x="217480" y="54813"/>
                  <a:pt x="237744" y="36576"/>
                </a:cubicBezTo>
                <a:cubicBezTo>
                  <a:pt x="251525" y="24173"/>
                  <a:pt x="274621" y="31929"/>
                  <a:pt x="292608" y="27432"/>
                </a:cubicBezTo>
                <a:cubicBezTo>
                  <a:pt x="432600" y="-7566"/>
                  <a:pt x="229392" y="17578"/>
                  <a:pt x="475488" y="0"/>
                </a:cubicBezTo>
                <a:cubicBezTo>
                  <a:pt x="551688" y="3048"/>
                  <a:pt x="628232" y="1297"/>
                  <a:pt x="704088" y="9144"/>
                </a:cubicBezTo>
                <a:cubicBezTo>
                  <a:pt x="717647" y="10547"/>
                  <a:pt x="728748" y="20812"/>
                  <a:pt x="740664" y="27432"/>
                </a:cubicBezTo>
                <a:cubicBezTo>
                  <a:pt x="756200" y="36063"/>
                  <a:pt x="771313" y="45444"/>
                  <a:pt x="786384" y="54864"/>
                </a:cubicBezTo>
                <a:cubicBezTo>
                  <a:pt x="795703" y="60689"/>
                  <a:pt x="803715" y="68823"/>
                  <a:pt x="813816" y="73152"/>
                </a:cubicBezTo>
                <a:cubicBezTo>
                  <a:pt x="825367" y="78102"/>
                  <a:pt x="838308" y="78844"/>
                  <a:pt x="850392" y="82296"/>
                </a:cubicBezTo>
                <a:cubicBezTo>
                  <a:pt x="859660" y="84944"/>
                  <a:pt x="869016" y="87525"/>
                  <a:pt x="877824" y="91440"/>
                </a:cubicBezTo>
                <a:cubicBezTo>
                  <a:pt x="896508" y="99744"/>
                  <a:pt x="914814" y="108942"/>
                  <a:pt x="932688" y="118872"/>
                </a:cubicBezTo>
                <a:cubicBezTo>
                  <a:pt x="942295" y="124209"/>
                  <a:pt x="950019" y="132831"/>
                  <a:pt x="960120" y="137160"/>
                </a:cubicBezTo>
                <a:cubicBezTo>
                  <a:pt x="971671" y="142110"/>
                  <a:pt x="984504" y="143256"/>
                  <a:pt x="996696" y="146304"/>
                </a:cubicBezTo>
                <a:cubicBezTo>
                  <a:pt x="1085881" y="205761"/>
                  <a:pt x="947285" y="112630"/>
                  <a:pt x="1060704" y="192024"/>
                </a:cubicBezTo>
                <a:cubicBezTo>
                  <a:pt x="1085321" y="209256"/>
                  <a:pt x="1127749" y="234687"/>
                  <a:pt x="1152144" y="256032"/>
                </a:cubicBezTo>
                <a:cubicBezTo>
                  <a:pt x="1165120" y="267386"/>
                  <a:pt x="1176528" y="280416"/>
                  <a:pt x="1188720" y="292608"/>
                </a:cubicBezTo>
                <a:cubicBezTo>
                  <a:pt x="1194816" y="307848"/>
                  <a:pt x="1199667" y="323647"/>
                  <a:pt x="1207008" y="338328"/>
                </a:cubicBezTo>
                <a:cubicBezTo>
                  <a:pt x="1224147" y="372606"/>
                  <a:pt x="1232018" y="365059"/>
                  <a:pt x="1252728" y="402336"/>
                </a:cubicBezTo>
                <a:cubicBezTo>
                  <a:pt x="1260699" y="416684"/>
                  <a:pt x="1264350" y="433057"/>
                  <a:pt x="1271016" y="448056"/>
                </a:cubicBezTo>
                <a:cubicBezTo>
                  <a:pt x="1276552" y="460512"/>
                  <a:pt x="1284518" y="471869"/>
                  <a:pt x="1289304" y="484632"/>
                </a:cubicBezTo>
                <a:cubicBezTo>
                  <a:pt x="1300284" y="513911"/>
                  <a:pt x="1302487" y="557140"/>
                  <a:pt x="1307592" y="585216"/>
                </a:cubicBezTo>
                <a:cubicBezTo>
                  <a:pt x="1309840" y="597581"/>
                  <a:pt x="1314488" y="609427"/>
                  <a:pt x="1316736" y="621792"/>
                </a:cubicBezTo>
                <a:cubicBezTo>
                  <a:pt x="1320591" y="642997"/>
                  <a:pt x="1322832" y="664464"/>
                  <a:pt x="1325880" y="685800"/>
                </a:cubicBezTo>
                <a:cubicBezTo>
                  <a:pt x="1322832" y="832104"/>
                  <a:pt x="1322254" y="978480"/>
                  <a:pt x="1316736" y="1124712"/>
                </a:cubicBezTo>
                <a:cubicBezTo>
                  <a:pt x="1316133" y="1140691"/>
                  <a:pt x="1289577" y="1243311"/>
                  <a:pt x="1289304" y="1243584"/>
                </a:cubicBezTo>
                <a:cubicBezTo>
                  <a:pt x="1280160" y="1252728"/>
                  <a:pt x="1270151" y="1261082"/>
                  <a:pt x="1261872" y="1271016"/>
                </a:cubicBezTo>
                <a:cubicBezTo>
                  <a:pt x="1254837" y="1279459"/>
                  <a:pt x="1251355" y="1290677"/>
                  <a:pt x="1243584" y="1298448"/>
                </a:cubicBezTo>
                <a:cubicBezTo>
                  <a:pt x="1235813" y="1306219"/>
                  <a:pt x="1224595" y="1309701"/>
                  <a:pt x="1216152" y="1316736"/>
                </a:cubicBezTo>
                <a:cubicBezTo>
                  <a:pt x="1206218" y="1325015"/>
                  <a:pt x="1198928" y="1336229"/>
                  <a:pt x="1188720" y="1344168"/>
                </a:cubicBezTo>
                <a:cubicBezTo>
                  <a:pt x="1171370" y="1357662"/>
                  <a:pt x="1152144" y="1368552"/>
                  <a:pt x="1133856" y="1380744"/>
                </a:cubicBezTo>
                <a:lnTo>
                  <a:pt x="1106424" y="1399032"/>
                </a:lnTo>
                <a:cubicBezTo>
                  <a:pt x="1070703" y="1470473"/>
                  <a:pt x="1110911" y="1403689"/>
                  <a:pt x="1051560" y="1463040"/>
                </a:cubicBezTo>
                <a:cubicBezTo>
                  <a:pt x="1043789" y="1470811"/>
                  <a:pt x="1040424" y="1482128"/>
                  <a:pt x="1033272" y="1490472"/>
                </a:cubicBezTo>
                <a:cubicBezTo>
                  <a:pt x="1022051" y="1503563"/>
                  <a:pt x="1009787" y="1515827"/>
                  <a:pt x="996696" y="1527048"/>
                </a:cubicBezTo>
                <a:cubicBezTo>
                  <a:pt x="960008" y="1558495"/>
                  <a:pt x="980774" y="1535009"/>
                  <a:pt x="941832" y="1554480"/>
                </a:cubicBezTo>
                <a:cubicBezTo>
                  <a:pt x="932002" y="1559395"/>
                  <a:pt x="925201" y="1570743"/>
                  <a:pt x="914400" y="1572768"/>
                </a:cubicBezTo>
                <a:cubicBezTo>
                  <a:pt x="875340" y="1580092"/>
                  <a:pt x="835152" y="1578864"/>
                  <a:pt x="795528" y="1581912"/>
                </a:cubicBezTo>
                <a:lnTo>
                  <a:pt x="365760" y="1572768"/>
                </a:lnTo>
                <a:cubicBezTo>
                  <a:pt x="350230" y="1572171"/>
                  <a:pt x="335184" y="1567119"/>
                  <a:pt x="320040" y="1563624"/>
                </a:cubicBezTo>
                <a:cubicBezTo>
                  <a:pt x="295549" y="1557972"/>
                  <a:pt x="246888" y="1545336"/>
                  <a:pt x="246888" y="1545336"/>
                </a:cubicBezTo>
                <a:cubicBezTo>
                  <a:pt x="237744" y="1539240"/>
                  <a:pt x="229286" y="1531963"/>
                  <a:pt x="219456" y="1527048"/>
                </a:cubicBezTo>
                <a:cubicBezTo>
                  <a:pt x="193261" y="1513950"/>
                  <a:pt x="167489" y="1511657"/>
                  <a:pt x="146304" y="1490472"/>
                </a:cubicBezTo>
                <a:cubicBezTo>
                  <a:pt x="54111" y="1398279"/>
                  <a:pt x="161337" y="1483458"/>
                  <a:pt x="73152" y="1417320"/>
                </a:cubicBezTo>
                <a:cubicBezTo>
                  <a:pt x="59155" y="1375328"/>
                  <a:pt x="51847" y="1366179"/>
                  <a:pt x="73152" y="1307592"/>
                </a:cubicBezTo>
                <a:cubicBezTo>
                  <a:pt x="76908" y="1297264"/>
                  <a:pt x="91641" y="1295692"/>
                  <a:pt x="100584" y="1289304"/>
                </a:cubicBezTo>
                <a:cubicBezTo>
                  <a:pt x="112985" y="1280446"/>
                  <a:pt x="124968" y="1271016"/>
                  <a:pt x="137160" y="1261872"/>
                </a:cubicBezTo>
                <a:cubicBezTo>
                  <a:pt x="140208" y="1252728"/>
                  <a:pt x="141993" y="1243061"/>
                  <a:pt x="146304" y="1234440"/>
                </a:cubicBezTo>
                <a:cubicBezTo>
                  <a:pt x="151219" y="1224610"/>
                  <a:pt x="161117" y="1217434"/>
                  <a:pt x="164592" y="1207008"/>
                </a:cubicBezTo>
                <a:cubicBezTo>
                  <a:pt x="170455" y="1189419"/>
                  <a:pt x="169714" y="1170243"/>
                  <a:pt x="173736" y="1152144"/>
                </a:cubicBezTo>
                <a:cubicBezTo>
                  <a:pt x="179118" y="1127926"/>
                  <a:pt x="189986" y="1110500"/>
                  <a:pt x="201168" y="1088136"/>
                </a:cubicBezTo>
                <a:cubicBezTo>
                  <a:pt x="204216" y="1057656"/>
                  <a:pt x="205654" y="1026972"/>
                  <a:pt x="210312" y="996696"/>
                </a:cubicBezTo>
                <a:cubicBezTo>
                  <a:pt x="211778" y="987169"/>
                  <a:pt x="217118" y="978615"/>
                  <a:pt x="219456" y="969264"/>
                </a:cubicBezTo>
                <a:cubicBezTo>
                  <a:pt x="223225" y="954186"/>
                  <a:pt x="225552" y="938784"/>
                  <a:pt x="228600" y="923544"/>
                </a:cubicBezTo>
                <a:cubicBezTo>
                  <a:pt x="223964" y="863279"/>
                  <a:pt x="223223" y="807907"/>
                  <a:pt x="210312" y="749808"/>
                </a:cubicBezTo>
                <a:cubicBezTo>
                  <a:pt x="208221" y="740399"/>
                  <a:pt x="207189" y="729902"/>
                  <a:pt x="201168" y="722376"/>
                </a:cubicBezTo>
                <a:cubicBezTo>
                  <a:pt x="194303" y="713794"/>
                  <a:pt x="182880" y="710184"/>
                  <a:pt x="173736" y="704088"/>
                </a:cubicBezTo>
                <a:cubicBezTo>
                  <a:pt x="124968" y="630936"/>
                  <a:pt x="188976" y="719328"/>
                  <a:pt x="128016" y="658368"/>
                </a:cubicBezTo>
                <a:cubicBezTo>
                  <a:pt x="120245" y="650597"/>
                  <a:pt x="116116" y="639879"/>
                  <a:pt x="109728" y="630936"/>
                </a:cubicBezTo>
                <a:cubicBezTo>
                  <a:pt x="100870" y="618535"/>
                  <a:pt x="92214" y="605931"/>
                  <a:pt x="82296" y="594360"/>
                </a:cubicBezTo>
                <a:cubicBezTo>
                  <a:pt x="73880" y="584542"/>
                  <a:pt x="63143" y="576862"/>
                  <a:pt x="54864" y="566928"/>
                </a:cubicBezTo>
                <a:cubicBezTo>
                  <a:pt x="21242" y="526582"/>
                  <a:pt x="48192" y="544439"/>
                  <a:pt x="18288" y="484632"/>
                </a:cubicBezTo>
                <a:lnTo>
                  <a:pt x="0" y="448056"/>
                </a:lnTo>
                <a:cubicBezTo>
                  <a:pt x="14595" y="258325"/>
                  <a:pt x="-4566" y="381741"/>
                  <a:pt x="18288" y="301752"/>
                </a:cubicBezTo>
                <a:cubicBezTo>
                  <a:pt x="21740" y="289668"/>
                  <a:pt x="22482" y="276727"/>
                  <a:pt x="27432" y="265176"/>
                </a:cubicBezTo>
                <a:cubicBezTo>
                  <a:pt x="31761" y="255075"/>
                  <a:pt x="41257" y="247787"/>
                  <a:pt x="45720" y="237744"/>
                </a:cubicBezTo>
                <a:cubicBezTo>
                  <a:pt x="60207" y="205149"/>
                  <a:pt x="57463" y="180281"/>
                  <a:pt x="82296" y="155448"/>
                </a:cubicBezTo>
                <a:cubicBezTo>
                  <a:pt x="108501" y="129243"/>
                  <a:pt x="107412" y="142890"/>
                  <a:pt x="137160" y="128016"/>
                </a:cubicBezTo>
                <a:cubicBezTo>
                  <a:pt x="177117" y="108037"/>
                  <a:pt x="190500" y="112776"/>
                  <a:pt x="201168" y="10972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5753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flux for a vector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field: the amount crossing outward of a surface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90030" y="2436116"/>
            <a:ext cx="3810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68461" y="2597508"/>
            <a:ext cx="533400" cy="60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-1800000">
            <a:off x="2480165" y="25698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-1800000">
            <a:off x="2480165" y="27222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-1800000">
            <a:off x="2480165" y="28746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-1800000">
            <a:off x="2480165" y="30270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1800000">
            <a:off x="2480165" y="3179400"/>
            <a:ext cx="14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37529" y="2722200"/>
                <a:ext cx="285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29" y="2722200"/>
                <a:ext cx="285335" cy="369332"/>
              </a:xfrm>
              <a:prstGeom prst="rect">
                <a:avLst/>
              </a:prstGeom>
              <a:blipFill>
                <a:blip r:embed="rId3"/>
                <a:stretch>
                  <a:fillRect l="-23913" r="-2391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17266" y="2676033"/>
            <a:ext cx="170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73185" y="3320483"/>
                <a:ext cx="256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185" y="3320483"/>
                <a:ext cx="256480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2619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06449" y="3274316"/>
            <a:ext cx="180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54000" y="2939511"/>
                <a:ext cx="1787862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00" y="2939511"/>
                <a:ext cx="1787862" cy="96872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98738" y="2133600"/>
            <a:ext cx="2854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flux flowing through the surface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35632" y="3555038"/>
            <a:ext cx="190437" cy="276999"/>
          </a:xfrm>
          <a:prstGeom prst="rect">
            <a:avLst/>
          </a:prstGeom>
          <a:blipFill rotWithShape="0">
            <a:blip r:embed="rId6" cstate="print"/>
            <a:stretch>
              <a:fillRect l="-25806" r="-25806" b="-652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4058" y="4575601"/>
            <a:ext cx="1912045" cy="3320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59523" y="4813356"/>
            <a:ext cx="1954477" cy="255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692379" y="5086958"/>
            <a:ext cx="1954477" cy="135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92379" y="5362679"/>
            <a:ext cx="19544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92338" y="5512223"/>
            <a:ext cx="1921662" cy="122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37530" y="4839508"/>
            <a:ext cx="285335" cy="369332"/>
          </a:xfrm>
          <a:prstGeom prst="rect">
            <a:avLst/>
          </a:prstGeom>
          <a:blipFill rotWithShape="0">
            <a:blip r:embed="rId7" cstate="print"/>
            <a:stretch>
              <a:fillRect l="-23913" r="-23913" b="-6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7266" y="4793341"/>
            <a:ext cx="170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field</a:t>
            </a:r>
          </a:p>
        </p:txBody>
      </p:sp>
      <p:sp>
        <p:nvSpPr>
          <p:cNvPr id="28" name="TextBox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05920" y="5789542"/>
            <a:ext cx="256480" cy="369332"/>
          </a:xfrm>
          <a:prstGeom prst="rect">
            <a:avLst/>
          </a:prstGeom>
          <a:blipFill rotWithShape="0">
            <a:blip r:embed="rId8" cstate="print"/>
            <a:stretch>
              <a:fillRect l="-26190" r="-23810" b="-6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4412" y="5862935"/>
            <a:ext cx="2123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surface</a:t>
            </a:r>
          </a:p>
        </p:txBody>
      </p:sp>
      <p:sp>
        <p:nvSpPr>
          <p:cNvPr id="38" name="Freeform 37"/>
          <p:cNvSpPr/>
          <p:nvPr/>
        </p:nvSpPr>
        <p:spPr>
          <a:xfrm>
            <a:off x="3100131" y="4465685"/>
            <a:ext cx="1073259" cy="1329633"/>
          </a:xfrm>
          <a:custGeom>
            <a:avLst/>
            <a:gdLst>
              <a:gd name="connsiteX0" fmla="*/ 0 w 777240"/>
              <a:gd name="connsiteY0" fmla="*/ 146304 h 1184094"/>
              <a:gd name="connsiteX1" fmla="*/ 0 w 777240"/>
              <a:gd name="connsiteY1" fmla="*/ 146304 h 1184094"/>
              <a:gd name="connsiteX2" fmla="*/ 73152 w 777240"/>
              <a:gd name="connsiteY2" fmla="*/ 118872 h 1184094"/>
              <a:gd name="connsiteX3" fmla="*/ 128016 w 777240"/>
              <a:gd name="connsiteY3" fmla="*/ 82296 h 1184094"/>
              <a:gd name="connsiteX4" fmla="*/ 173736 w 777240"/>
              <a:gd name="connsiteY4" fmla="*/ 45720 h 1184094"/>
              <a:gd name="connsiteX5" fmla="*/ 256032 w 777240"/>
              <a:gd name="connsiteY5" fmla="*/ 0 h 1184094"/>
              <a:gd name="connsiteX6" fmla="*/ 475488 w 777240"/>
              <a:gd name="connsiteY6" fmla="*/ 9144 h 1184094"/>
              <a:gd name="connsiteX7" fmla="*/ 484632 w 777240"/>
              <a:gd name="connsiteY7" fmla="*/ 45720 h 1184094"/>
              <a:gd name="connsiteX8" fmla="*/ 539496 w 777240"/>
              <a:gd name="connsiteY8" fmla="*/ 73152 h 1184094"/>
              <a:gd name="connsiteX9" fmla="*/ 594360 w 777240"/>
              <a:gd name="connsiteY9" fmla="*/ 100584 h 1184094"/>
              <a:gd name="connsiteX10" fmla="*/ 649224 w 777240"/>
              <a:gd name="connsiteY10" fmla="*/ 155448 h 1184094"/>
              <a:gd name="connsiteX11" fmla="*/ 676656 w 777240"/>
              <a:gd name="connsiteY11" fmla="*/ 182880 h 1184094"/>
              <a:gd name="connsiteX12" fmla="*/ 704088 w 777240"/>
              <a:gd name="connsiteY12" fmla="*/ 237744 h 1184094"/>
              <a:gd name="connsiteX13" fmla="*/ 713232 w 777240"/>
              <a:gd name="connsiteY13" fmla="*/ 265176 h 1184094"/>
              <a:gd name="connsiteX14" fmla="*/ 731520 w 777240"/>
              <a:gd name="connsiteY14" fmla="*/ 292608 h 1184094"/>
              <a:gd name="connsiteX15" fmla="*/ 749808 w 777240"/>
              <a:gd name="connsiteY15" fmla="*/ 347472 h 1184094"/>
              <a:gd name="connsiteX16" fmla="*/ 768096 w 777240"/>
              <a:gd name="connsiteY16" fmla="*/ 429768 h 1184094"/>
              <a:gd name="connsiteX17" fmla="*/ 777240 w 777240"/>
              <a:gd name="connsiteY17" fmla="*/ 512064 h 1184094"/>
              <a:gd name="connsiteX18" fmla="*/ 768096 w 777240"/>
              <a:gd name="connsiteY18" fmla="*/ 786384 h 1184094"/>
              <a:gd name="connsiteX19" fmla="*/ 749808 w 777240"/>
              <a:gd name="connsiteY19" fmla="*/ 859536 h 1184094"/>
              <a:gd name="connsiteX20" fmla="*/ 740664 w 777240"/>
              <a:gd name="connsiteY20" fmla="*/ 896112 h 1184094"/>
              <a:gd name="connsiteX21" fmla="*/ 731520 w 777240"/>
              <a:gd name="connsiteY21" fmla="*/ 923544 h 1184094"/>
              <a:gd name="connsiteX22" fmla="*/ 713232 w 777240"/>
              <a:gd name="connsiteY22" fmla="*/ 996696 h 1184094"/>
              <a:gd name="connsiteX23" fmla="*/ 694944 w 777240"/>
              <a:gd name="connsiteY23" fmla="*/ 1051560 h 1184094"/>
              <a:gd name="connsiteX24" fmla="*/ 612648 w 777240"/>
              <a:gd name="connsiteY24" fmla="*/ 1097280 h 1184094"/>
              <a:gd name="connsiteX25" fmla="*/ 594360 w 777240"/>
              <a:gd name="connsiteY25" fmla="*/ 1124712 h 1184094"/>
              <a:gd name="connsiteX26" fmla="*/ 539496 w 777240"/>
              <a:gd name="connsiteY26" fmla="*/ 1143000 h 1184094"/>
              <a:gd name="connsiteX27" fmla="*/ 493776 w 777240"/>
              <a:gd name="connsiteY27" fmla="*/ 1152144 h 1184094"/>
              <a:gd name="connsiteX28" fmla="*/ 457200 w 777240"/>
              <a:gd name="connsiteY28" fmla="*/ 1161288 h 1184094"/>
              <a:gd name="connsiteX29" fmla="*/ 320040 w 777240"/>
              <a:gd name="connsiteY29" fmla="*/ 1170432 h 1184094"/>
              <a:gd name="connsiteX30" fmla="*/ 210312 w 777240"/>
              <a:gd name="connsiteY30" fmla="*/ 1170432 h 1184094"/>
              <a:gd name="connsiteX31" fmla="*/ 201168 w 777240"/>
              <a:gd name="connsiteY31" fmla="*/ 1143000 h 1184094"/>
              <a:gd name="connsiteX32" fmla="*/ 192024 w 777240"/>
              <a:gd name="connsiteY32" fmla="*/ 1106424 h 1184094"/>
              <a:gd name="connsiteX33" fmla="*/ 201168 w 777240"/>
              <a:gd name="connsiteY33" fmla="*/ 978408 h 1184094"/>
              <a:gd name="connsiteX34" fmla="*/ 210312 w 777240"/>
              <a:gd name="connsiteY34" fmla="*/ 932688 h 1184094"/>
              <a:gd name="connsiteX35" fmla="*/ 228600 w 777240"/>
              <a:gd name="connsiteY35" fmla="*/ 676656 h 1184094"/>
              <a:gd name="connsiteX36" fmla="*/ 237744 w 777240"/>
              <a:gd name="connsiteY36" fmla="*/ 649224 h 1184094"/>
              <a:gd name="connsiteX37" fmla="*/ 246888 w 777240"/>
              <a:gd name="connsiteY37" fmla="*/ 594360 h 1184094"/>
              <a:gd name="connsiteX38" fmla="*/ 237744 w 777240"/>
              <a:gd name="connsiteY38" fmla="*/ 448056 h 1184094"/>
              <a:gd name="connsiteX39" fmla="*/ 182880 w 777240"/>
              <a:gd name="connsiteY39" fmla="*/ 338328 h 1184094"/>
              <a:gd name="connsiteX40" fmla="*/ 164592 w 777240"/>
              <a:gd name="connsiteY40" fmla="*/ 310896 h 1184094"/>
              <a:gd name="connsiteX41" fmla="*/ 146304 w 777240"/>
              <a:gd name="connsiteY41" fmla="*/ 283464 h 1184094"/>
              <a:gd name="connsiteX42" fmla="*/ 118872 w 777240"/>
              <a:gd name="connsiteY42" fmla="*/ 265176 h 1184094"/>
              <a:gd name="connsiteX43" fmla="*/ 100584 w 777240"/>
              <a:gd name="connsiteY43" fmla="*/ 237744 h 1184094"/>
              <a:gd name="connsiteX44" fmla="*/ 54864 w 777240"/>
              <a:gd name="connsiteY44" fmla="*/ 155448 h 1184094"/>
              <a:gd name="connsiteX45" fmla="*/ 0 w 777240"/>
              <a:gd name="connsiteY45" fmla="*/ 146304 h 11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77240" h="1184094">
                <a:moveTo>
                  <a:pt x="0" y="146304"/>
                </a:moveTo>
                <a:lnTo>
                  <a:pt x="0" y="146304"/>
                </a:lnTo>
                <a:cubicBezTo>
                  <a:pt x="24384" y="137160"/>
                  <a:pt x="49859" y="130518"/>
                  <a:pt x="73152" y="118872"/>
                </a:cubicBezTo>
                <a:cubicBezTo>
                  <a:pt x="92811" y="109042"/>
                  <a:pt x="128016" y="82296"/>
                  <a:pt x="128016" y="82296"/>
                </a:cubicBezTo>
                <a:cubicBezTo>
                  <a:pt x="161807" y="31610"/>
                  <a:pt x="126971" y="71701"/>
                  <a:pt x="173736" y="45720"/>
                </a:cubicBezTo>
                <a:cubicBezTo>
                  <a:pt x="268062" y="-6683"/>
                  <a:pt x="193960" y="20691"/>
                  <a:pt x="256032" y="0"/>
                </a:cubicBezTo>
                <a:lnTo>
                  <a:pt x="475488" y="9144"/>
                </a:lnTo>
                <a:cubicBezTo>
                  <a:pt x="487811" y="11609"/>
                  <a:pt x="477661" y="35263"/>
                  <a:pt x="484632" y="45720"/>
                </a:cubicBezTo>
                <a:cubicBezTo>
                  <a:pt x="497735" y="65374"/>
                  <a:pt x="521240" y="64024"/>
                  <a:pt x="539496" y="73152"/>
                </a:cubicBezTo>
                <a:cubicBezTo>
                  <a:pt x="610400" y="108604"/>
                  <a:pt x="525409" y="77600"/>
                  <a:pt x="594360" y="100584"/>
                </a:cubicBezTo>
                <a:lnTo>
                  <a:pt x="649224" y="155448"/>
                </a:lnTo>
                <a:lnTo>
                  <a:pt x="676656" y="182880"/>
                </a:lnTo>
                <a:cubicBezTo>
                  <a:pt x="699640" y="251831"/>
                  <a:pt x="668636" y="166840"/>
                  <a:pt x="704088" y="237744"/>
                </a:cubicBezTo>
                <a:cubicBezTo>
                  <a:pt x="708399" y="246365"/>
                  <a:pt x="708921" y="256555"/>
                  <a:pt x="713232" y="265176"/>
                </a:cubicBezTo>
                <a:cubicBezTo>
                  <a:pt x="718147" y="275006"/>
                  <a:pt x="727057" y="282565"/>
                  <a:pt x="731520" y="292608"/>
                </a:cubicBezTo>
                <a:cubicBezTo>
                  <a:pt x="739349" y="310224"/>
                  <a:pt x="745133" y="328770"/>
                  <a:pt x="749808" y="347472"/>
                </a:cubicBezTo>
                <a:cubicBezTo>
                  <a:pt x="756464" y="374094"/>
                  <a:pt x="764226" y="402681"/>
                  <a:pt x="768096" y="429768"/>
                </a:cubicBezTo>
                <a:cubicBezTo>
                  <a:pt x="771999" y="457091"/>
                  <a:pt x="774192" y="484632"/>
                  <a:pt x="777240" y="512064"/>
                </a:cubicBezTo>
                <a:cubicBezTo>
                  <a:pt x="774192" y="603504"/>
                  <a:pt x="775297" y="695177"/>
                  <a:pt x="768096" y="786384"/>
                </a:cubicBezTo>
                <a:cubicBezTo>
                  <a:pt x="766118" y="811440"/>
                  <a:pt x="755904" y="835152"/>
                  <a:pt x="749808" y="859536"/>
                </a:cubicBezTo>
                <a:cubicBezTo>
                  <a:pt x="746760" y="871728"/>
                  <a:pt x="744638" y="884190"/>
                  <a:pt x="740664" y="896112"/>
                </a:cubicBezTo>
                <a:cubicBezTo>
                  <a:pt x="737616" y="905256"/>
                  <a:pt x="734056" y="914245"/>
                  <a:pt x="731520" y="923544"/>
                </a:cubicBezTo>
                <a:cubicBezTo>
                  <a:pt x="724907" y="947793"/>
                  <a:pt x="721180" y="972851"/>
                  <a:pt x="713232" y="996696"/>
                </a:cubicBezTo>
                <a:cubicBezTo>
                  <a:pt x="707136" y="1014984"/>
                  <a:pt x="710984" y="1040867"/>
                  <a:pt x="694944" y="1051560"/>
                </a:cubicBezTo>
                <a:cubicBezTo>
                  <a:pt x="632060" y="1093483"/>
                  <a:pt x="660932" y="1081185"/>
                  <a:pt x="612648" y="1097280"/>
                </a:cubicBezTo>
                <a:cubicBezTo>
                  <a:pt x="606552" y="1106424"/>
                  <a:pt x="603679" y="1118887"/>
                  <a:pt x="594360" y="1124712"/>
                </a:cubicBezTo>
                <a:cubicBezTo>
                  <a:pt x="578013" y="1134929"/>
                  <a:pt x="558399" y="1139219"/>
                  <a:pt x="539496" y="1143000"/>
                </a:cubicBezTo>
                <a:cubicBezTo>
                  <a:pt x="524256" y="1146048"/>
                  <a:pt x="508948" y="1148773"/>
                  <a:pt x="493776" y="1152144"/>
                </a:cubicBezTo>
                <a:cubicBezTo>
                  <a:pt x="481508" y="1154870"/>
                  <a:pt x="469698" y="1159972"/>
                  <a:pt x="457200" y="1161288"/>
                </a:cubicBezTo>
                <a:cubicBezTo>
                  <a:pt x="411630" y="1166085"/>
                  <a:pt x="365760" y="1167384"/>
                  <a:pt x="320040" y="1170432"/>
                </a:cubicBezTo>
                <a:cubicBezTo>
                  <a:pt x="279063" y="1184091"/>
                  <a:pt x="265994" y="1192705"/>
                  <a:pt x="210312" y="1170432"/>
                </a:cubicBezTo>
                <a:cubicBezTo>
                  <a:pt x="201363" y="1166852"/>
                  <a:pt x="203816" y="1152268"/>
                  <a:pt x="201168" y="1143000"/>
                </a:cubicBezTo>
                <a:cubicBezTo>
                  <a:pt x="197716" y="1130916"/>
                  <a:pt x="195072" y="1118616"/>
                  <a:pt x="192024" y="1106424"/>
                </a:cubicBezTo>
                <a:cubicBezTo>
                  <a:pt x="195072" y="1063752"/>
                  <a:pt x="196690" y="1020954"/>
                  <a:pt x="201168" y="978408"/>
                </a:cubicBezTo>
                <a:cubicBezTo>
                  <a:pt x="202795" y="962952"/>
                  <a:pt x="209021" y="948176"/>
                  <a:pt x="210312" y="932688"/>
                </a:cubicBezTo>
                <a:cubicBezTo>
                  <a:pt x="216933" y="853236"/>
                  <a:pt x="214943" y="758598"/>
                  <a:pt x="228600" y="676656"/>
                </a:cubicBezTo>
                <a:cubicBezTo>
                  <a:pt x="230185" y="667149"/>
                  <a:pt x="235653" y="658633"/>
                  <a:pt x="237744" y="649224"/>
                </a:cubicBezTo>
                <a:cubicBezTo>
                  <a:pt x="241766" y="631125"/>
                  <a:pt x="243840" y="612648"/>
                  <a:pt x="246888" y="594360"/>
                </a:cubicBezTo>
                <a:cubicBezTo>
                  <a:pt x="243840" y="545592"/>
                  <a:pt x="244346" y="496471"/>
                  <a:pt x="237744" y="448056"/>
                </a:cubicBezTo>
                <a:cubicBezTo>
                  <a:pt x="231254" y="400463"/>
                  <a:pt x="208772" y="377167"/>
                  <a:pt x="182880" y="338328"/>
                </a:cubicBezTo>
                <a:lnTo>
                  <a:pt x="164592" y="310896"/>
                </a:lnTo>
                <a:cubicBezTo>
                  <a:pt x="158496" y="301752"/>
                  <a:pt x="155448" y="289560"/>
                  <a:pt x="146304" y="283464"/>
                </a:cubicBezTo>
                <a:lnTo>
                  <a:pt x="118872" y="265176"/>
                </a:lnTo>
                <a:cubicBezTo>
                  <a:pt x="112776" y="256032"/>
                  <a:pt x="105499" y="247574"/>
                  <a:pt x="100584" y="237744"/>
                </a:cubicBezTo>
                <a:cubicBezTo>
                  <a:pt x="90230" y="217037"/>
                  <a:pt x="83695" y="155448"/>
                  <a:pt x="54864" y="155448"/>
                </a:cubicBezTo>
                <a:lnTo>
                  <a:pt x="0" y="14630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54000" y="4746273"/>
            <a:ext cx="1920398" cy="968727"/>
          </a:xfrm>
          <a:prstGeom prst="rect">
            <a:avLst/>
          </a:prstGeom>
          <a:blipFill rotWithShape="0">
            <a:blip r:embed="rId9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0" name="TextBox 3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47931" y="5370384"/>
            <a:ext cx="190437" cy="276999"/>
          </a:xfrm>
          <a:prstGeom prst="rect">
            <a:avLst/>
          </a:prstGeom>
          <a:blipFill rotWithShape="0">
            <a:blip r:embed="rId10" cstate="print"/>
            <a:stretch>
              <a:fillRect l="-29032" r="-22581" b="-6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32" name="Straight Arrow Connector 20"/>
          <p:cNvCxnSpPr/>
          <p:nvPr/>
        </p:nvCxnSpPr>
        <p:spPr>
          <a:xfrm rot="5400000" flipH="1" flipV="1">
            <a:off x="3695702" y="4300835"/>
            <a:ext cx="228598" cy="1524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3810000" y="3910012"/>
          <a:ext cx="25558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" name="公式" r:id="rId11" imgW="126720" imgH="177480" progId="Equation.3">
                  <p:embed/>
                </p:oleObj>
              </mc:Choice>
              <mc:Fallback>
                <p:oleObj name="公式" r:id="rId11" imgW="126720" imgH="17748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910012"/>
                        <a:ext cx="255588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33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92" y="1532739"/>
            <a:ext cx="4188608" cy="2087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Divergence of a Vector Field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8236" y="1840764"/>
            <a:ext cx="3415500" cy="3582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/>
          <a:srcRect r="-253" b="782"/>
          <a:stretch/>
        </p:blipFill>
        <p:spPr>
          <a:xfrm>
            <a:off x="304800" y="3746412"/>
            <a:ext cx="1828800" cy="2790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1022" y="1524000"/>
            <a:ext cx="20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 on Face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920" y="4208077"/>
            <a:ext cx="2484000" cy="572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41021" y="3604268"/>
            <a:ext cx="202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 on Face 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992" y="4899498"/>
            <a:ext cx="2561625" cy="523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0879" y="3137104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means inward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715" y="5432090"/>
            <a:ext cx="2600438" cy="119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Divergence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062500"/>
            <a:ext cx="4347000" cy="11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170" y="3480580"/>
            <a:ext cx="1668938" cy="2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650" y="4054640"/>
            <a:ext cx="2639250" cy="552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53170" y="5754969"/>
                <a:ext cx="3888244" cy="77175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∯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𝑬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70" y="5754969"/>
                <a:ext cx="3888244" cy="7717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335268" y="6057184"/>
                <a:ext cx="1477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68" y="6057184"/>
                <a:ext cx="147797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20833" r="-25000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800600"/>
            <a:ext cx="5182049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Physical Meaning of Divergence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61413"/>
          <a:stretch/>
        </p:blipFill>
        <p:spPr bwMode="auto">
          <a:xfrm>
            <a:off x="914400" y="1677095"/>
            <a:ext cx="7391400" cy="283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5644" y="4714784"/>
                <a:ext cx="2641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44" y="4714784"/>
                <a:ext cx="2641556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079" r="-20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21590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 flipV="1">
            <a:off x="2235244" y="56388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35244" y="61722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9685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25019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2700000" flipV="1">
            <a:off x="2411229" y="5715002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8900000">
            <a:off x="2428689" y="6082876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8900000" flipH="1" flipV="1">
            <a:off x="2052393" y="5715001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2700000" flipH="1">
            <a:off x="2069853" y="6082875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30208" y="5224681"/>
                <a:ext cx="14057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8" y="5224681"/>
                <a:ext cx="1405769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 flipV="1">
            <a:off x="1549445" y="5638800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306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3606844" y="56388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06844" y="61722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33401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38735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2700000" flipV="1">
            <a:off x="3782829" y="5715002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8900000">
            <a:off x="3800289" y="6082876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8900000">
            <a:off x="3423993" y="5715001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2700000" flipV="1">
            <a:off x="3441453" y="6082875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16644" y="4714784"/>
                <a:ext cx="2641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44" y="4714784"/>
                <a:ext cx="2641556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843" r="-20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63500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426244" y="56388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426244" y="61722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6200000" flipH="1">
            <a:off x="61595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66929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2700000" flipH="1">
            <a:off x="6602229" y="5715002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8900000" flipH="1" flipV="1">
            <a:off x="6619689" y="6082876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8900000">
            <a:off x="6243393" y="5715001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2700000" flipV="1">
            <a:off x="6260853" y="6082875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721208" y="5224681"/>
                <a:ext cx="14057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208" y="5224681"/>
                <a:ext cx="1405769" cy="400110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 flipV="1">
            <a:off x="5740445" y="5638800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721644" y="6019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V="1">
            <a:off x="7797844" y="56388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797844" y="61722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H="1">
            <a:off x="7531144" y="5905500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6200000" flipH="1">
            <a:off x="8064544" y="5905500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2700000" flipH="1">
            <a:off x="7973829" y="5715002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8900000">
            <a:off x="7991289" y="6082876"/>
            <a:ext cx="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8900000">
            <a:off x="7614993" y="5715001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2700000" flipV="1">
            <a:off x="7632453" y="6082875"/>
            <a:ext cx="0" cy="381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1201606" y="2743200"/>
            <a:ext cx="855794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4191000" y="3048000"/>
            <a:ext cx="609600" cy="381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6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7" grpId="0" animBg="1"/>
      <p:bldP spid="22" grpId="0" animBg="1"/>
      <p:bldP spid="31" grpId="0" animBg="1"/>
      <p:bldP spid="32" grpId="0" animBg="1"/>
      <p:bldP spid="41" grpId="0" animBg="1"/>
      <p:bldP spid="43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 of Vector Algebra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3352800" cy="148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8365" y="2430651"/>
            <a:ext cx="1828800" cy="30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" y="3918204"/>
            <a:ext cx="2628900" cy="36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598255"/>
            <a:ext cx="3209925" cy="57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486400"/>
            <a:ext cx="316556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9424" y="381000"/>
            <a:ext cx="2734576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Theorem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500" y="49530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tool for converting integration over a volume to one over the surface enclosing that volume, and vice versa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6656" y="2819400"/>
            <a:ext cx="6770688" cy="1788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0" y="1600199"/>
            <a:ext cx="742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volume integral of divergence equals to the flux through the closed surface that bounds the volume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4724400" cy="491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799" y="1905000"/>
            <a:ext cx="4648201" cy="484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3502"/>
          <a:stretch/>
        </p:blipFill>
        <p:spPr bwMode="auto">
          <a:xfrm>
            <a:off x="5715000" y="2829508"/>
            <a:ext cx="1658020" cy="60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0" y="4267200"/>
                <a:ext cx="414132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𝜋𝜀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4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267200"/>
                <a:ext cx="4141327" cy="8298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25644" r="14290" b="50122"/>
          <a:stretch/>
        </p:blipFill>
        <p:spPr>
          <a:xfrm>
            <a:off x="1016678" y="5715000"/>
            <a:ext cx="6424843" cy="69233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371600" y="2227868"/>
            <a:ext cx="2555323" cy="1736884"/>
            <a:chOff x="264076" y="1615916"/>
            <a:chExt cx="2555323" cy="1736884"/>
          </a:xfrm>
        </p:grpSpPr>
        <p:sp>
          <p:nvSpPr>
            <p:cNvPr id="3" name="椭圆 2"/>
            <p:cNvSpPr/>
            <p:nvPr/>
          </p:nvSpPr>
          <p:spPr>
            <a:xfrm>
              <a:off x="1740407" y="1615916"/>
              <a:ext cx="1078992" cy="106584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64076" y="2681764"/>
              <a:ext cx="726524" cy="67103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i="1" dirty="0" smtClean="0">
                  <a:solidFill>
                    <a:srgbClr val="FF0000"/>
                  </a:solidFill>
                </a:rPr>
                <a:t>+q</a:t>
              </a:r>
              <a:endParaRPr lang="zh-CN" alt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627338" y="2148840"/>
              <a:ext cx="1652565" cy="8684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28600" y="1650921"/>
                <a:ext cx="8001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 smtClean="0"/>
                  <a:t>In case the position under study is away from the charge, </a:t>
                </a:r>
                <a:r>
                  <a:rPr lang="en-US" altLang="zh-CN" sz="2400" i="1" dirty="0" smtClean="0"/>
                  <a:t>L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50921"/>
                <a:ext cx="800100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22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8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5250"/>
          <a:stretch/>
        </p:blipFill>
        <p:spPr bwMode="auto">
          <a:xfrm>
            <a:off x="914400" y="2667000"/>
            <a:ext cx="3514434" cy="264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310" t="8950" r="51547" b="35671"/>
          <a:stretch/>
        </p:blipFill>
        <p:spPr bwMode="auto">
          <a:xfrm>
            <a:off x="5105400" y="2414291"/>
            <a:ext cx="2555323" cy="8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21837" y="3429000"/>
                <a:ext cx="3336363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37" y="3429000"/>
                <a:ext cx="3336363" cy="63010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7049" r="35429" b="81977"/>
          <a:stretch/>
        </p:blipFill>
        <p:spPr bwMode="auto">
          <a:xfrm>
            <a:off x="5807637" y="5087817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11550" y="4191001"/>
                <a:ext cx="2156936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550" y="4191001"/>
                <a:ext cx="2156936" cy="63254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28600" y="1650921"/>
                <a:ext cx="8001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 smtClean="0"/>
                  <a:t>In case the position under study is at the charge, L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50921"/>
                <a:ext cx="800100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2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6" grpId="0" build="allAtOnce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832225" y="1992313"/>
          <a:ext cx="1714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" name="Equation" r:id="rId3" imgW="914400" imgH="190440" progId="Equation.3">
                  <p:embed/>
                </p:oleObj>
              </mc:Choice>
              <mc:Fallback>
                <p:oleObj name="Equation" r:id="rId3" imgW="914400" imgH="19044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1992313"/>
                        <a:ext cx="1714500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771471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From the last example, one may consider that a vector field with only R component and only varying with R purely has nonzero divergence at R = 0. Is this true?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57600"/>
            <a:ext cx="4503077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181600" cy="990600"/>
          </a:xfrm>
        </p:spPr>
        <p:txBody>
          <a:bodyPr/>
          <a:lstStyle/>
          <a:p>
            <a:r>
              <a:rPr lang="en-US" dirty="0"/>
              <a:t>Curl of a Vector Field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90735"/>
            <a:ext cx="20812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9375" r="9375" b="47185"/>
          <a:stretch/>
        </p:blipFill>
        <p:spPr bwMode="auto">
          <a:xfrm>
            <a:off x="533400" y="2275272"/>
            <a:ext cx="3962400" cy="123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5348284" y="-1"/>
            <a:ext cx="364331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68190"/>
          <a:stretch/>
        </p:blipFill>
        <p:spPr bwMode="auto">
          <a:xfrm>
            <a:off x="273840" y="3581400"/>
            <a:ext cx="4876801" cy="74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flipV="1">
            <a:off x="2362200" y="2028212"/>
            <a:ext cx="10668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22932" y="17947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Right-hand rule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327732"/>
            <a:ext cx="4343400" cy="2530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Meaning of Curl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981200"/>
                <a:ext cx="27746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81200"/>
                <a:ext cx="2774606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978" r="-17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2397118" y="3678001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4051" y="3505201"/>
            <a:ext cx="168707" cy="207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342758" y="3920615"/>
            <a:ext cx="173736" cy="41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549518" y="3830401"/>
            <a:ext cx="117482" cy="131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59126" y="3571822"/>
            <a:ext cx="56581" cy="212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7118" y="3554170"/>
            <a:ext cx="206672" cy="79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191541" y="3754201"/>
            <a:ext cx="124604" cy="142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787519" y="3297001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00400" y="2712873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curl of a vector field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a point is not zero, this means the field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rotational feature at this point. The direction of the curl is defined by the rotation direction</a:t>
            </a:r>
          </a:p>
        </p:txBody>
      </p:sp>
      <p:sp>
        <p:nvSpPr>
          <p:cNvPr id="17" name="Oval 5"/>
          <p:cNvSpPr/>
          <p:nvPr/>
        </p:nvSpPr>
        <p:spPr>
          <a:xfrm>
            <a:off x="2384554" y="5125801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6"/>
          <p:cNvCxnSpPr/>
          <p:nvPr/>
        </p:nvCxnSpPr>
        <p:spPr>
          <a:xfrm flipV="1">
            <a:off x="2161487" y="4953001"/>
            <a:ext cx="168707" cy="207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8"/>
          <p:cNvCxnSpPr/>
          <p:nvPr/>
        </p:nvCxnSpPr>
        <p:spPr>
          <a:xfrm flipH="1" flipV="1">
            <a:off x="2330194" y="5368415"/>
            <a:ext cx="173736" cy="41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9"/>
          <p:cNvCxnSpPr/>
          <p:nvPr/>
        </p:nvCxnSpPr>
        <p:spPr>
          <a:xfrm flipV="1">
            <a:off x="2536954" y="5278201"/>
            <a:ext cx="117482" cy="1319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/>
          <p:nvPr/>
        </p:nvCxnSpPr>
        <p:spPr>
          <a:xfrm>
            <a:off x="2646562" y="5019622"/>
            <a:ext cx="56581" cy="2123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/>
          <p:cNvCxnSpPr/>
          <p:nvPr/>
        </p:nvCxnSpPr>
        <p:spPr>
          <a:xfrm flipH="1" flipV="1">
            <a:off x="2384554" y="5001970"/>
            <a:ext cx="206672" cy="798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3"/>
          <p:cNvCxnSpPr/>
          <p:nvPr/>
        </p:nvCxnSpPr>
        <p:spPr>
          <a:xfrm flipH="1" flipV="1">
            <a:off x="2178977" y="5202001"/>
            <a:ext cx="124604" cy="142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5"/>
          <p:cNvCxnSpPr/>
          <p:nvPr/>
        </p:nvCxnSpPr>
        <p:spPr>
          <a:xfrm flipH="1" flipV="1">
            <a:off x="1774955" y="4744801"/>
            <a:ext cx="555239" cy="40140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8200" y="4293513"/>
            <a:ext cx="129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2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2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2895600"/>
            <a:ext cx="129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2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2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20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182" y="1541024"/>
            <a:ext cx="311658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r="39503"/>
          <a:stretch/>
        </p:blipFill>
        <p:spPr bwMode="auto">
          <a:xfrm>
            <a:off x="600456" y="5210678"/>
            <a:ext cx="1368552" cy="64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t="75093" r="38458" b="6884"/>
          <a:stretch/>
        </p:blipFill>
        <p:spPr bwMode="auto">
          <a:xfrm>
            <a:off x="2954270" y="6289672"/>
            <a:ext cx="154899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65" y="1523742"/>
            <a:ext cx="5342083" cy="29720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640" y="4904178"/>
            <a:ext cx="6094268" cy="11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1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832225" y="1992313"/>
          <a:ext cx="1714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4" name="Equation" r:id="rId3" imgW="914400" imgH="190440" progId="Equation.3">
                  <p:embed/>
                </p:oleObj>
              </mc:Choice>
              <mc:Fallback>
                <p:oleObj name="Equation" r:id="rId3" imgW="914400" imgH="19044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1992313"/>
                        <a:ext cx="1714500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771471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From the last example, one may consider that the location where a magnetic field can get nonzero curl is at the place with a current source. And if no source at a location, then the curl here must be 0. Is this true?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566889"/>
            <a:ext cx="5714999" cy="1981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5063" y="3792676"/>
            <a:ext cx="5408938" cy="306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Stokes’s Theorem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45" y="1600200"/>
            <a:ext cx="498175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432429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Obtained from the definition of curl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Vector Operations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24000"/>
            <a:ext cx="23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Equality of Two Vectors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0" y="1905000"/>
            <a:ext cx="224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Commutative property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06193"/>
            <a:ext cx="4572000" cy="274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362200"/>
            <a:ext cx="19812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5065" y="3886200"/>
            <a:ext cx="443893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Operator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352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Laplacian</a:t>
            </a:r>
            <a:r>
              <a:rPr lang="en-US" sz="2400" dirty="0">
                <a:solidFill>
                  <a:srgbClr val="FF0000"/>
                </a:solidFill>
              </a:rPr>
              <a:t> of a Scalar Field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205" y="3574117"/>
            <a:ext cx="3518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Laplacian</a:t>
            </a:r>
            <a:r>
              <a:rPr lang="en-US" sz="2400" dirty="0">
                <a:solidFill>
                  <a:srgbClr val="FF0000"/>
                </a:solidFill>
              </a:rPr>
              <a:t> of a Vector Field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602748"/>
            <a:ext cx="199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Useful Relation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431" y="2171700"/>
            <a:ext cx="66770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648" y="4130050"/>
            <a:ext cx="4267200" cy="134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431" y="6112995"/>
            <a:ext cx="4572000" cy="51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14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unit change after performing the operation of gradient, divergence and curl?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8022" b="51940"/>
          <a:stretch/>
        </p:blipFill>
        <p:spPr bwMode="auto">
          <a:xfrm>
            <a:off x="2639568" y="4206282"/>
            <a:ext cx="251695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2168" y="4387227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Faraday’s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4400" y="5206954"/>
                <a:ext cx="188109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206954"/>
                <a:ext cx="1881092" cy="6940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80804" y="5206954"/>
                <a:ext cx="1091196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804" y="5206954"/>
                <a:ext cx="1091196" cy="69390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34000" y="5209391"/>
                <a:ext cx="90512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209391"/>
                <a:ext cx="905120" cy="691471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2902696" y="5504330"/>
            <a:ext cx="381000" cy="16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800600" y="5504330"/>
            <a:ext cx="381000" cy="161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/>
          <a:srcRect b="47854"/>
          <a:stretch/>
        </p:blipFill>
        <p:spPr>
          <a:xfrm>
            <a:off x="4593940" y="2514600"/>
            <a:ext cx="4343400" cy="1319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40" y="2519541"/>
            <a:ext cx="363505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l="1468" r="1853"/>
          <a:stretch/>
        </p:blipFill>
        <p:spPr bwMode="auto">
          <a:xfrm>
            <a:off x="0" y="9600"/>
            <a:ext cx="9144000" cy="596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95600" y="6147375"/>
            <a:ext cx="335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Homework due xxx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410200"/>
            <a:ext cx="468451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Distance Vectors</a:t>
            </a:r>
          </a:p>
        </p:txBody>
      </p:sp>
      <p:pic>
        <p:nvPicPr>
          <p:cNvPr id="4" name="Content Placeholder 3" descr="eq3.10.tiff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rcRect t="-31141" b="-31141"/>
          <a:stretch>
            <a:fillRect/>
          </a:stretch>
        </p:blipFill>
        <p:spPr>
          <a:xfrm>
            <a:off x="457200" y="1752600"/>
            <a:ext cx="3127248" cy="1724370"/>
          </a:xfrm>
        </p:spPr>
      </p:pic>
      <p:sp>
        <p:nvSpPr>
          <p:cNvPr id="5" name="TextBox 4"/>
          <p:cNvSpPr txBox="1"/>
          <p:nvPr/>
        </p:nvSpPr>
        <p:spPr>
          <a:xfrm>
            <a:off x="381000" y="1676400"/>
            <a:ext cx="3969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Position Vector: </a:t>
            </a:r>
            <a:r>
              <a:rPr lang="en-US" sz="2000" dirty="0"/>
              <a:t>From origin to point 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05200"/>
            <a:ext cx="3838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Distance Vector: </a:t>
            </a:r>
            <a:r>
              <a:rPr lang="en-US" sz="2000" dirty="0">
                <a:solidFill>
                  <a:srgbClr val="000000"/>
                </a:solidFill>
              </a:rPr>
              <a:t>Between two points</a:t>
            </a:r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181600"/>
            <a:ext cx="457200" cy="4572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017015"/>
            <a:ext cx="4072387" cy="116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972" y="2209800"/>
            <a:ext cx="422714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029200"/>
            <a:ext cx="4267201" cy="148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715000"/>
            <a:ext cx="4066797" cy="63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066800"/>
          </a:xfrm>
        </p:spPr>
        <p:txBody>
          <a:bodyPr>
            <a:normAutofit fontScale="90000"/>
          </a:bodyPr>
          <a:lstStyle/>
          <a:p>
            <a:r>
              <a:rPr lang="en-US" sz="3556" dirty="0"/>
              <a:t>Vector Multiplication:  Scalar Product</a:t>
            </a:r>
            <a:r>
              <a:rPr lang="en-US" sz="3556" dirty="0">
                <a:solidFill>
                  <a:srgbClr val="FF0000"/>
                </a:solidFill>
              </a:rPr>
              <a:t> or ”Dot Product”</a:t>
            </a:r>
            <a:endParaRPr lang="en-US" sz="3111" dirty="0"/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2401" y="5715000"/>
            <a:ext cx="457200" cy="228601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5715000"/>
            <a:ext cx="4419600" cy="4270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6152" y="57150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806468"/>
            <a:ext cx="2514600" cy="46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2895600"/>
            <a:ext cx="4313677" cy="239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1807860"/>
            <a:ext cx="2057400" cy="45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2590800"/>
            <a:ext cx="3195582" cy="66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1200" y="3622157"/>
            <a:ext cx="2773377" cy="87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556" dirty="0"/>
              <a:t>Vector Multiplication: Vector Product</a:t>
            </a:r>
            <a:r>
              <a:rPr lang="en-US" sz="3556" dirty="0">
                <a:solidFill>
                  <a:srgbClr val="FF0000"/>
                </a:solidFill>
              </a:rPr>
              <a:t> or ”Cross Product”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5257800"/>
            <a:ext cx="4419600" cy="427038"/>
          </a:xfrm>
          <a:prstGeom prst="rect">
            <a:avLst/>
          </a:prstGeom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707053"/>
            <a:ext cx="2590800" cy="40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430658"/>
            <a:ext cx="3124200" cy="442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1630591"/>
            <a:ext cx="4038600" cy="322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0" y="2078098"/>
            <a:ext cx="4648200" cy="28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53100" y="2644715"/>
            <a:ext cx="1219200" cy="28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33800" y="3200400"/>
            <a:ext cx="5265485" cy="150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0" y="4953000"/>
            <a:ext cx="466825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24400" y="5334000"/>
            <a:ext cx="307392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95800" cy="378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49296"/>
            <a:ext cx="3429000" cy="300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81000"/>
            <a:ext cx="4648200" cy="5587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11573</TotalTime>
  <Words>997</Words>
  <Application>Microsoft Office PowerPoint</Application>
  <PresentationFormat>全屏显示(4:3)</PresentationFormat>
  <Paragraphs>134</Paragraphs>
  <Slides>52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55" baseType="lpstr">
      <vt:lpstr>Median</vt:lpstr>
      <vt:lpstr>Equation</vt:lpstr>
      <vt:lpstr>公式</vt:lpstr>
      <vt:lpstr>3. Vector Analysis</vt:lpstr>
      <vt:lpstr>Chapter 3 Vector Analysis</vt:lpstr>
      <vt:lpstr>Vector basics </vt:lpstr>
      <vt:lpstr>Laws of Vector Algebra</vt:lpstr>
      <vt:lpstr>Properties of Vector Operations</vt:lpstr>
      <vt:lpstr>Position &amp; Distance Vectors</vt:lpstr>
      <vt:lpstr>Vector Multiplication:  Scalar Product or ”Dot Product”</vt:lpstr>
      <vt:lpstr>Vector Multiplication: Vector Product or ”Cross Product” </vt:lpstr>
      <vt:lpstr>PowerPoint 演示文稿</vt:lpstr>
      <vt:lpstr>Triple Products</vt:lpstr>
      <vt:lpstr>Orthogonal coordinate systems</vt:lpstr>
      <vt:lpstr>Cartesian Coordinate System</vt:lpstr>
      <vt:lpstr>Cylindrical Coordinate System</vt:lpstr>
      <vt:lpstr>Cylindrical Coordinate System</vt:lpstr>
      <vt:lpstr>Cylindrical coordinate system</vt:lpstr>
      <vt:lpstr>PowerPoint 演示文稿</vt:lpstr>
      <vt:lpstr>PowerPoint 演示文稿</vt:lpstr>
      <vt:lpstr>Spherical Coordinate System</vt:lpstr>
      <vt:lpstr>Spherical coordinate system</vt:lpstr>
      <vt:lpstr>PowerPoint 演示文稿</vt:lpstr>
      <vt:lpstr>PowerPoint 演示文稿</vt:lpstr>
      <vt:lpstr>Technology Brief 5:  GPS</vt:lpstr>
      <vt:lpstr>GPS: Three Segments</vt:lpstr>
      <vt:lpstr>GPS: Minimum of 4 Satellites Needed</vt:lpstr>
      <vt:lpstr>Coordinate Transformations: Coordinates</vt:lpstr>
      <vt:lpstr>Coordinate Transformations: Unit Vectors</vt:lpstr>
      <vt:lpstr>From Cartesian to Spherical</vt:lpstr>
      <vt:lpstr>From Cartesian to Spherical</vt:lpstr>
      <vt:lpstr>PowerPoint 演示文稿</vt:lpstr>
      <vt:lpstr>PowerPoint 演示文稿</vt:lpstr>
      <vt:lpstr>PowerPoint 演示文稿</vt:lpstr>
      <vt:lpstr>Distance Between 2 Points</vt:lpstr>
      <vt:lpstr>Gradient, divergence, curl</vt:lpstr>
      <vt:lpstr>Gradient of A Scalar Field</vt:lpstr>
      <vt:lpstr>Gradient ( cont.)</vt:lpstr>
      <vt:lpstr>Flux</vt:lpstr>
      <vt:lpstr>Divergence of a Vector Field</vt:lpstr>
      <vt:lpstr>Derivation of Divergence</vt:lpstr>
      <vt:lpstr>Physical Meaning of Divergence</vt:lpstr>
      <vt:lpstr>Divergence Theorem</vt:lpstr>
      <vt:lpstr>PowerPoint 演示文稿</vt:lpstr>
      <vt:lpstr>An Example</vt:lpstr>
      <vt:lpstr>An Example</vt:lpstr>
      <vt:lpstr>Another Example</vt:lpstr>
      <vt:lpstr>Curl of a Vector Field</vt:lpstr>
      <vt:lpstr>Physical Meaning of Curl</vt:lpstr>
      <vt:lpstr>An Example</vt:lpstr>
      <vt:lpstr>Another Example</vt:lpstr>
      <vt:lpstr>Stokes’s Theorem</vt:lpstr>
      <vt:lpstr>Laplacian Operator</vt:lpstr>
      <vt:lpstr>Units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cheng wang</cp:lastModifiedBy>
  <cp:revision>336</cp:revision>
  <cp:lastPrinted>2009-09-17T21:51:49Z</cp:lastPrinted>
  <dcterms:created xsi:type="dcterms:W3CDTF">2010-03-25T20:03:50Z</dcterms:created>
  <dcterms:modified xsi:type="dcterms:W3CDTF">2020-02-25T06:05:30Z</dcterms:modified>
</cp:coreProperties>
</file>